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1"/>
  </p:notesMasterIdLst>
  <p:handoutMasterIdLst>
    <p:handoutMasterId r:id="rId22"/>
  </p:handoutMasterIdLst>
  <p:sldIdLst>
    <p:sldId id="256" r:id="rId2"/>
    <p:sldId id="271" r:id="rId3"/>
    <p:sldId id="270" r:id="rId4"/>
    <p:sldId id="257" r:id="rId5"/>
    <p:sldId id="272" r:id="rId6"/>
    <p:sldId id="260" r:id="rId7"/>
    <p:sldId id="261" r:id="rId8"/>
    <p:sldId id="262" r:id="rId9"/>
    <p:sldId id="263" r:id="rId10"/>
    <p:sldId id="264" r:id="rId11"/>
    <p:sldId id="266" r:id="rId12"/>
    <p:sldId id="268" r:id="rId13"/>
    <p:sldId id="269" r:id="rId14"/>
    <p:sldId id="267" r:id="rId15"/>
    <p:sldId id="259" r:id="rId16"/>
    <p:sldId id="274" r:id="rId17"/>
    <p:sldId id="273" r:id="rId18"/>
    <p:sldId id="275" r:id="rId19"/>
    <p:sldId id="277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6449" autoAdjust="0"/>
  </p:normalViewPr>
  <p:slideViewPr>
    <p:cSldViewPr>
      <p:cViewPr varScale="1">
        <p:scale>
          <a:sx n="93" d="100"/>
          <a:sy n="93" d="100"/>
        </p:scale>
        <p:origin x="-852" y="-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3096" y="-77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936168-86E1-4C48-AD43-F333DD539E25}" type="datetimeFigureOut">
              <a:rPr lang="en-US" smtClean="0"/>
              <a:pPr/>
              <a:t>4/27/2012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32FE01-27D3-4C6B-884A-7846CF0CD432}" type="slidenum">
              <a:rPr lang="en-CA" smtClean="0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AD806B-FA40-4459-826E-31B44BA06092}" type="datetimeFigureOut">
              <a:rPr lang="en-US" smtClean="0"/>
              <a:pPr/>
              <a:t>4/27/2012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DA90BD-A66C-4B09-9B85-60E90B52F9B4}" type="slidenum">
              <a:rPr lang="en-CA" smtClean="0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A90BD-A66C-4B09-9B85-60E90B52F9B4}" type="slidenum">
              <a:rPr lang="en-CA" smtClean="0"/>
              <a:pPr/>
              <a:t>1</a:t>
            </a:fld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AA16C5E-752D-42BA-8CCF-24E9A0D06704}" type="slidenum">
              <a:rPr lang="en-GB"/>
              <a:pPr/>
              <a:t>2</a:t>
            </a:fld>
            <a:endParaRPr lang="en-GB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Photo interpretation for tree species identification </a:t>
            </a:r>
            <a:endParaRPr lang="en-CA" dirty="0" smtClean="0"/>
          </a:p>
          <a:p>
            <a:endParaRPr lang="en-CA" dirty="0" smtClean="0"/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A90BD-A66C-4B09-9B85-60E90B52F9B4}" type="slidenum">
              <a:rPr lang="en-CA" smtClean="0"/>
              <a:pPr/>
              <a:t>3</a:t>
            </a:fld>
            <a:endParaRPr lang="en-C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A90BD-A66C-4B09-9B85-60E90B52F9B4}" type="slidenum">
              <a:rPr lang="en-CA" smtClean="0"/>
              <a:pPr/>
              <a:t>4</a:t>
            </a:fld>
            <a:endParaRPr lang="en-C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Type of Disturbance:</a:t>
            </a:r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Mountain Pine Beetle (on Lodgepole Pine) of Douglas-fir Beetle (use slide for timber typing only!)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Timber Type:</a:t>
            </a:r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Douglas-fir &amp; Lodgepole Pine (even mix)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Location: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unknown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Additional Notes: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Douglas-fir looks like spruce (however, dry terrain should be clue for Douglas-fir vs. spruce)</a:t>
            </a:r>
            <a:endParaRPr lang="en-CA" sz="12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A90BD-A66C-4B09-9B85-60E90B52F9B4}" type="slidenum">
              <a:rPr lang="en-CA" smtClean="0"/>
              <a:pPr/>
              <a:t>5</a:t>
            </a:fld>
            <a:endParaRPr lang="en-C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Type of Disturbance:</a:t>
            </a:r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n/a (timber typing exercise)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Spruce Beetle (some)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Timber Type:</a:t>
            </a:r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Spruce with some Alpine Fir (in lower right)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Location: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unknown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Additional Notes: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note spiked top of Alpine Fir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Spruce cones shaped like rocket (taper quickly) but not spiked top (more conical)</a:t>
            </a:r>
            <a:endParaRPr lang="en-CA" sz="12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A90BD-A66C-4B09-9B85-60E90B52F9B4}" type="slidenum">
              <a:rPr lang="en-CA" smtClean="0"/>
              <a:pPr/>
              <a:t>6</a:t>
            </a:fld>
            <a:endParaRPr lang="en-C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Type of Disturbance:</a:t>
            </a:r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Douglas-fir Beetle 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Timber Type:</a:t>
            </a:r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Douglas-fir (almost pure stand)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Location: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unknown</a:t>
            </a:r>
            <a:endParaRPr lang="en-CA" sz="12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A90BD-A66C-4B09-9B85-60E90B52F9B4}" type="slidenum">
              <a:rPr lang="en-CA" smtClean="0"/>
              <a:pPr/>
              <a:t>7</a:t>
            </a:fld>
            <a:endParaRPr lang="en-C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Timber Type:</a:t>
            </a:r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Western Hemlock (mainly- a) with some Amabilis Fir (b)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Location: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unknown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Additional Notes: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note feathery texture to stand and scalloped branches of tree</a:t>
            </a:r>
            <a:endParaRPr lang="en-CA" sz="12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A90BD-A66C-4B09-9B85-60E90B52F9B4}" type="slidenum">
              <a:rPr lang="en-CA" smtClean="0"/>
              <a:pPr/>
              <a:t>8</a:t>
            </a:fld>
            <a:endParaRPr lang="en-C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hangingPunct="0"/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Timber Type:</a:t>
            </a:r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a.	Lodgepole Pine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b.	Douglas-fir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c.	Spruce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d.	Alpine Fir (spiked tops)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Location: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unknown</a:t>
            </a:r>
            <a:endParaRPr lang="en-CA" sz="12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A90BD-A66C-4B09-9B85-60E90B52F9B4}" type="slidenum">
              <a:rPr lang="en-CA" smtClean="0"/>
              <a:pPr/>
              <a:t>9</a:t>
            </a:fld>
            <a:endParaRPr lang="en-C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Type of Disturbance:</a:t>
            </a:r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Spruce Beetle with some Mountain Pine Beetle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Timber Type:</a:t>
            </a:r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a.	Alpine Fir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b.	Lodgepole Pine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c.	Spruce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Location: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unknown</a:t>
            </a:r>
            <a:endParaRPr lang="en-CA" sz="12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A90BD-A66C-4B09-9B85-60E90B52F9B4}" type="slidenum">
              <a:rPr lang="en-CA" smtClean="0"/>
              <a:pPr/>
              <a:t>10</a:t>
            </a:fld>
            <a:endParaRPr lang="en-C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hangingPunct="0"/>
            <a:r>
              <a:rPr lang="en-GB" sz="1200" b="1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Timber </a:t>
            </a:r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Type:</a:t>
            </a:r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a.	Western Hemlock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b.	Amabilis Fir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Location: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unknown</a:t>
            </a:r>
            <a:endParaRPr lang="en-CA" sz="12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A90BD-A66C-4B09-9B85-60E90B52F9B4}" type="slidenum">
              <a:rPr lang="en-CA" smtClean="0"/>
              <a:pPr/>
              <a:t>11</a:t>
            </a:fld>
            <a:endParaRPr lang="en-CA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hangingPunct="0"/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Timber Type:</a:t>
            </a:r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Hemlock, amabilis</a:t>
            </a:r>
            <a:r>
              <a:rPr lang="en-GB" sz="12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fir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Location: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near Terrace? (Sean)</a:t>
            </a:r>
            <a:endParaRPr lang="en-CA" sz="12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A90BD-A66C-4B09-9B85-60E90B52F9B4}" type="slidenum">
              <a:rPr lang="en-CA" smtClean="0"/>
              <a:pPr/>
              <a:t>12</a:t>
            </a:fld>
            <a:endParaRPr lang="en-CA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Type of Disturbance:</a:t>
            </a:r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Larch needle blight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Timber Type:</a:t>
            </a:r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larch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Location: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Kootenay Lake Forest District</a:t>
            </a:r>
            <a:endParaRPr lang="en-CA" sz="12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A90BD-A66C-4B09-9B85-60E90B52F9B4}" type="slidenum">
              <a:rPr lang="en-CA" smtClean="0"/>
              <a:pPr/>
              <a:t>13</a:t>
            </a:fld>
            <a:endParaRPr lang="en-CA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Timber Type:</a:t>
            </a:r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Spruce, Trembling Aspen and Alpine Fir (spiked top)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Location: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unknown</a:t>
            </a:r>
            <a:endParaRPr lang="en-CA" sz="12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A90BD-A66C-4B09-9B85-60E90B52F9B4}" type="slidenum">
              <a:rPr lang="en-CA" smtClean="0"/>
              <a:pPr/>
              <a:t>14</a:t>
            </a:fld>
            <a:endParaRPr lang="en-CA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Timber Type:</a:t>
            </a:r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Lodgepole Pine (almost pure)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Location: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Hawkins Ck Kootenay Lake Forest District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Additional Notes: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Note distinctive</a:t>
            </a:r>
            <a:r>
              <a:rPr lang="en-GB" sz="12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colour of the pine</a:t>
            </a:r>
            <a:endParaRPr lang="en-CA" sz="12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A90BD-A66C-4B09-9B85-60E90B52F9B4}" type="slidenum">
              <a:rPr lang="en-CA" smtClean="0"/>
              <a:pPr/>
              <a:t>15</a:t>
            </a:fld>
            <a:endParaRPr lang="en-CA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hangingPunct="0"/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Timber Type:</a:t>
            </a:r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Spruce, balsam (primarily) 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Location: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near Smithers</a:t>
            </a:r>
            <a:endParaRPr lang="en-CA" sz="12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A90BD-A66C-4B09-9B85-60E90B52F9B4}" type="slidenum">
              <a:rPr lang="en-CA" smtClean="0"/>
              <a:pPr/>
              <a:t>16</a:t>
            </a:fld>
            <a:endParaRPr lang="en-CA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Type of Disturbance:</a:t>
            </a:r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Mountain pine beetle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Timber Type:</a:t>
            </a:r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Lodgepole pine mixed with spruce, some balsam, lodgepole pine </a:t>
            </a:r>
            <a:r>
              <a:rPr lang="en-GB" sz="1200" b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regen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Location: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unknown</a:t>
            </a:r>
            <a:endParaRPr lang="en-CA" sz="12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A90BD-A66C-4B09-9B85-60E90B52F9B4}" type="slidenum">
              <a:rPr lang="en-CA" smtClean="0"/>
              <a:pPr/>
              <a:t>17</a:t>
            </a:fld>
            <a:endParaRPr lang="en-CA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Type of Disturbance:</a:t>
            </a:r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Mountain pine beetle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Timber Type:</a:t>
            </a:r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primarily</a:t>
            </a:r>
            <a:r>
              <a:rPr lang="en-GB" sz="12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aspen, with small clumps of lodgepole pine, a few spruce in draw, and </a:t>
            </a:r>
            <a:r>
              <a:rPr lang="en-GB" sz="1200" b="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sx</a:t>
            </a:r>
            <a:r>
              <a:rPr lang="en-GB" sz="12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/</a:t>
            </a:r>
            <a:r>
              <a:rPr lang="en-GB" sz="1200" b="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bl</a:t>
            </a:r>
            <a:r>
              <a:rPr lang="en-GB" sz="12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dark type in far background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Location: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Smithers</a:t>
            </a:r>
            <a:endParaRPr lang="en-CA" sz="12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A90BD-A66C-4B09-9B85-60E90B52F9B4}" type="slidenum">
              <a:rPr lang="en-CA" smtClean="0"/>
              <a:pPr/>
              <a:t>18</a:t>
            </a:fld>
            <a:endParaRPr lang="en-CA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58C2F88-D2F5-4EB3-B95B-F37A6C1C9EA9}" type="slidenum">
              <a:rPr lang="en-GB"/>
              <a:pPr/>
              <a:t>19</a:t>
            </a:fld>
            <a:endParaRPr lang="en-GB"/>
          </a:p>
        </p:txBody>
      </p:sp>
      <p:sp>
        <p:nvSpPr>
          <p:cNvPr id="90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Type of Disturbance:</a:t>
            </a:r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Mountain pine beetle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Timber Type:</a:t>
            </a:r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	clumps of lodgepole</a:t>
            </a:r>
            <a:r>
              <a:rPr lang="en-GB" sz="12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pine, clumps of aspen, spruce and black spruce in low lying </a:t>
            </a:r>
            <a:r>
              <a:rPr lang="en-GB" sz="1200" b="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ares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Location: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hangingPunct="0"/>
            <a:r>
              <a:rPr lang="en-GB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</a:t>
            </a:r>
            <a:r>
              <a:rPr lang="en-GB" sz="1200" b="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NIFR</a:t>
            </a:r>
            <a:endParaRPr lang="en-CA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8CA8D-A832-4134-8ED2-6CB45C215BE3}" type="datetimeFigureOut">
              <a:rPr lang="en-US" smtClean="0"/>
              <a:pPr/>
              <a:t>4/27/2012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100CC-8C93-4513-8A2E-5C54D5A582A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8CA8D-A832-4134-8ED2-6CB45C215BE3}" type="datetimeFigureOut">
              <a:rPr lang="en-US" smtClean="0"/>
              <a:pPr/>
              <a:t>4/27/2012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100CC-8C93-4513-8A2E-5C54D5A582A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8CA8D-A832-4134-8ED2-6CB45C215BE3}" type="datetimeFigureOut">
              <a:rPr lang="en-US" smtClean="0"/>
              <a:pPr/>
              <a:t>4/27/2012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100CC-8C93-4513-8A2E-5C54D5A582A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8CA8D-A832-4134-8ED2-6CB45C215BE3}" type="datetimeFigureOut">
              <a:rPr lang="en-US" smtClean="0"/>
              <a:pPr/>
              <a:t>4/27/2012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100CC-8C93-4513-8A2E-5C54D5A582A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8CA8D-A832-4134-8ED2-6CB45C215BE3}" type="datetimeFigureOut">
              <a:rPr lang="en-US" smtClean="0"/>
              <a:pPr/>
              <a:t>4/27/2012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100CC-8C93-4513-8A2E-5C54D5A582A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8CA8D-A832-4134-8ED2-6CB45C215BE3}" type="datetimeFigureOut">
              <a:rPr lang="en-US" smtClean="0"/>
              <a:pPr/>
              <a:t>4/27/2012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100CC-8C93-4513-8A2E-5C54D5A582A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8CA8D-A832-4134-8ED2-6CB45C215BE3}" type="datetimeFigureOut">
              <a:rPr lang="en-US" smtClean="0"/>
              <a:pPr/>
              <a:t>4/27/2012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100CC-8C93-4513-8A2E-5C54D5A582A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8CA8D-A832-4134-8ED2-6CB45C215BE3}" type="datetimeFigureOut">
              <a:rPr lang="en-US" smtClean="0"/>
              <a:pPr/>
              <a:t>4/27/2012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100CC-8C93-4513-8A2E-5C54D5A582A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8CA8D-A832-4134-8ED2-6CB45C215BE3}" type="datetimeFigureOut">
              <a:rPr lang="en-US" smtClean="0"/>
              <a:pPr/>
              <a:t>4/27/2012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100CC-8C93-4513-8A2E-5C54D5A582A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8CA8D-A832-4134-8ED2-6CB45C215BE3}" type="datetimeFigureOut">
              <a:rPr lang="en-US" smtClean="0"/>
              <a:pPr/>
              <a:t>4/27/2012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100CC-8C93-4513-8A2E-5C54D5A582A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8CA8D-A832-4134-8ED2-6CB45C215BE3}" type="datetimeFigureOut">
              <a:rPr lang="en-US" smtClean="0"/>
              <a:pPr/>
              <a:t>4/27/2012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100CC-8C93-4513-8A2E-5C54D5A582A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B8CA8D-A832-4134-8ED2-6CB45C215BE3}" type="datetimeFigureOut">
              <a:rPr lang="en-US" smtClean="0"/>
              <a:pPr/>
              <a:t>4/27/2012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4100CC-8C93-4513-8A2E-5C54D5A582A8}" type="slidenum">
              <a:rPr lang="en-CA" smtClean="0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Tree Species Identification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052" name="Picture 7" descr="C:\Documents and Settings\EntoPath Mngmt\My Documents\EPM\Victoria Branch\Aerial OV 05\Course Revision\Instructors Guide\Photo interp 482 483.jpg"/>
          <p:cNvPicPr>
            <a:picLocks noChangeAspect="1" noChangeArrowheads="1"/>
          </p:cNvPicPr>
          <p:nvPr/>
        </p:nvPicPr>
        <p:blipFill>
          <a:blip r:embed="rId3" cstate="screen">
            <a:lum bright="12000"/>
          </a:blip>
          <a:srcRect/>
          <a:stretch>
            <a:fillRect/>
          </a:stretch>
        </p:blipFill>
        <p:spPr bwMode="auto">
          <a:xfrm>
            <a:off x="0" y="-215900"/>
            <a:ext cx="9277350" cy="722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5" descr="C:\Documents and Settings\EntoPath Mngmt\My Documents\EPM\Victoria Branch\Aerial OV 05\Course Revision\Instructors Guide\Photo interp 484 485.jpg"/>
          <p:cNvPicPr>
            <a:picLocks noChangeAspect="1" noChangeArrowheads="1"/>
          </p:cNvPicPr>
          <p:nvPr/>
        </p:nvPicPr>
        <p:blipFill>
          <a:blip r:embed="rId3" cstate="screen">
            <a:lum bright="12000"/>
          </a:blip>
          <a:srcRect/>
          <a:stretch>
            <a:fillRect/>
          </a:stretch>
        </p:blipFill>
        <p:spPr bwMode="auto">
          <a:xfrm>
            <a:off x="-222250" y="-76200"/>
            <a:ext cx="936625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1029" descr="C:\Documents and Settings\EntoPath Mngmt\My Documents\EPM\Victoria Branch\Aerial OV 05\Course Revision\Instructors Guide\Photo interp 486 487.jpg"/>
          <p:cNvPicPr>
            <a:picLocks noChangeAspect="1" noChangeArrowheads="1"/>
          </p:cNvPicPr>
          <p:nvPr/>
        </p:nvPicPr>
        <p:blipFill>
          <a:blip r:embed="rId3" cstate="screen">
            <a:lum bright="12000"/>
          </a:blip>
          <a:srcRect/>
          <a:stretch>
            <a:fillRect/>
          </a:stretch>
        </p:blipFill>
        <p:spPr bwMode="auto">
          <a:xfrm>
            <a:off x="-111125" y="-152400"/>
            <a:ext cx="9366250" cy="735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5" name="Picture 4" descr="Type 26 Fd &amp; Pl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-571536" y="0"/>
            <a:ext cx="10501350" cy="70009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3" descr="Type 29 Sx &amp; Bl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-964481" y="-71462"/>
            <a:ext cx="10608507" cy="70723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3" descr="Type 27 Fd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-500098" y="0"/>
            <a:ext cx="10529874" cy="70199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3" descr="Type 36 close Hw Am Fd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-285784" y="0"/>
            <a:ext cx="10529874" cy="70199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3" descr="Type 32 Pl FD Sx Bl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-357222" y="-142900"/>
            <a:ext cx="10744224" cy="71628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3" descr="Type 33 close Bl Pl Sx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-428660" y="-71438"/>
            <a:ext cx="10501350" cy="70009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3" descr="Type 28 Hw &amp; Am Fd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-214346" y="-142900"/>
            <a:ext cx="10501350" cy="70009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3" descr="Multi_Coastal_Spp_Joan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-1" y="-214338"/>
            <a:ext cx="9631707" cy="72237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3" descr="LarchBlightJuly2008_P7170168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3" descr="Type 30 Sx At Bl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2214546" y="-142900"/>
            <a:ext cx="4857784" cy="72866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3" descr="green pine Hawkins ck supression unit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-1" y="0"/>
            <a:ext cx="10321405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3" descr="Multi_Interior_Spp_Joan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3" descr="DSCN3454.JPG"/>
          <p:cNvPicPr>
            <a:picLocks noChangeAspect="1"/>
          </p:cNvPicPr>
          <p:nvPr/>
        </p:nvPicPr>
        <p:blipFill>
          <a:blip r:embed="rId3" cstate="screen"/>
          <a:srcRect/>
          <a:stretch>
            <a:fillRect/>
          </a:stretch>
        </p:blipFill>
        <p:spPr>
          <a:xfrm>
            <a:off x="0" y="-214338"/>
            <a:ext cx="9429784" cy="70723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5" name="Picture 4" descr="P7102739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C:\Documents and Settings\EntoPath Mngmt\My Documents\EPM\Work Pictures\Aer OV Examples\IBM species exercise.jpg"/>
          <p:cNvPicPr>
            <a:picLocks noChangeAspect="1" noChangeArrowheads="1"/>
          </p:cNvPicPr>
          <p:nvPr/>
        </p:nvPicPr>
        <p:blipFill>
          <a:blip r:embed="rId3" cstate="screen">
            <a:lum contrast="-20000"/>
          </a:blip>
          <a:srcRect/>
          <a:stretch>
            <a:fillRect/>
          </a:stretch>
        </p:blipFill>
        <p:spPr bwMode="auto">
          <a:xfrm>
            <a:off x="-152400" y="0"/>
            <a:ext cx="94488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Aerial Overview Training Presentati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Trebuchet MS"/>
        <a:ea typeface=""/>
        <a:cs typeface=""/>
      </a:majorFont>
      <a:minorFont>
        <a:latin typeface="Trebuchet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Aerial Overview Training Presentation</Template>
  <TotalTime>342</TotalTime>
  <Words>98</Words>
  <Application>Microsoft Office PowerPoint</Application>
  <PresentationFormat>On-screen Show (4:3)</PresentationFormat>
  <Paragraphs>116</Paragraphs>
  <Slides>19</Slides>
  <Notes>19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Aerial Overview Training Presentation</vt:lpstr>
      <vt:lpstr>Tree Species Identification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JoanMarie</dc:creator>
  <cp:lastModifiedBy>Tim Ebata</cp:lastModifiedBy>
  <cp:revision>9</cp:revision>
  <dcterms:created xsi:type="dcterms:W3CDTF">2010-05-17T18:48:15Z</dcterms:created>
  <dcterms:modified xsi:type="dcterms:W3CDTF">2012-04-27T18:34:53Z</dcterms:modified>
</cp:coreProperties>
</file>